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57" r:id="rId3"/>
    <p:sldId id="258" r:id="rId4"/>
    <p:sldId id="273" r:id="rId5"/>
    <p:sldId id="274" r:id="rId6"/>
    <p:sldId id="275" r:id="rId7"/>
    <p:sldId id="266" r:id="rId8"/>
    <p:sldId id="267" r:id="rId9"/>
    <p:sldId id="268" r:id="rId10"/>
    <p:sldId id="270" r:id="rId11"/>
    <p:sldId id="271"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2" autoAdjust="0"/>
    <p:restoredTop sz="93410" autoAdjust="0"/>
  </p:normalViewPr>
  <p:slideViewPr>
    <p:cSldViewPr snapToGrid="0">
      <p:cViewPr varScale="1">
        <p:scale>
          <a:sx n="109" d="100"/>
          <a:sy n="109" d="100"/>
        </p:scale>
        <p:origin x="-570"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5B00D-AB9F-4D4E-A9D3-327F8E92A5B3}" type="datetimeFigureOut">
              <a:rPr lang="en-GB" smtClean="0"/>
              <a:pPr/>
              <a:t>30/08/2017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406D0-1761-4501-A29B-B0526BFF35EA}" type="slidenum">
              <a:rPr lang="en-GB" smtClean="0"/>
              <a:pPr/>
              <a:t>‹#›</a:t>
            </a:fld>
            <a:endParaRPr lang="en-GB"/>
          </a:p>
        </p:txBody>
      </p:sp>
    </p:spTree>
    <p:extLst>
      <p:ext uri="{BB962C8B-B14F-4D97-AF65-F5344CB8AC3E}">
        <p14:creationId xmlns:p14="http://schemas.microsoft.com/office/powerpoint/2010/main" xmlns="" val="130590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described in </a:t>
            </a:r>
            <a:r>
              <a:rPr lang="en-GB" dirty="0" err="1" smtClean="0"/>
              <a:t>Banwell</a:t>
            </a:r>
            <a:r>
              <a:rPr lang="en-GB" dirty="0" smtClean="0"/>
              <a:t> revision of Caldwell (2012) book, called </a:t>
            </a:r>
            <a:r>
              <a:rPr lang="en-GB" dirty="0" err="1" smtClean="0"/>
              <a:t>Fallgirls</a:t>
            </a:r>
            <a:r>
              <a:rPr lang="en-GB" dirty="0" smtClean="0"/>
              <a:t>:</a:t>
            </a:r>
            <a:r>
              <a:rPr lang="en-GB" baseline="0" dirty="0" smtClean="0"/>
              <a:t> Gender and the Framing of Torture at Abu Ghraib, Abu Ghraib was a prison that was originally designed to interrogate Iraqi prisoners in order to obtain vital information. One of these forms of interrogation was a form of torture where the masculinity of male prisoners were taken away from female prisoners. </a:t>
            </a:r>
          </a:p>
          <a:p>
            <a:endParaRPr lang="en-GB" baseline="0" dirty="0" smtClean="0"/>
          </a:p>
          <a:p>
            <a:r>
              <a:rPr lang="en-GB" baseline="0" dirty="0" smtClean="0"/>
              <a:t>A form of torture that was deliberately delegated to female soldiers, in order for the prison officials to use as scapegoats, in case if the torture was ever discovered by British or Iraqi government officials, as to avoid scrutiny and avoid political intervention. </a:t>
            </a:r>
          </a:p>
          <a:p>
            <a:endParaRPr lang="en-GB" baseline="0" dirty="0" smtClean="0"/>
          </a:p>
          <a:p>
            <a:r>
              <a:rPr lang="en-GB" baseline="0" dirty="0" smtClean="0"/>
              <a:t>However, the torturous (evil) acts escalated and expanded to include people who were not prisoners of war (i.e. – civilians and Muslims), such as the events of </a:t>
            </a:r>
            <a:r>
              <a:rPr lang="en-GB" baseline="0" dirty="0" err="1" smtClean="0"/>
              <a:t>Lynndie</a:t>
            </a:r>
            <a:r>
              <a:rPr lang="en-GB" baseline="0" dirty="0" smtClean="0"/>
              <a:t> England and her male prisoner of whom she humiliated through physical restraint and forced to remove clothes whilst other prisoners/soldiers watched (as seen in the picture in the slide I’m about to show you). </a:t>
            </a:r>
            <a:r>
              <a:rPr lang="en-GB" sz="1200" dirty="0" smtClean="0"/>
              <a:t>(Caldwell, 2012, p. 104, cited in </a:t>
            </a:r>
            <a:r>
              <a:rPr lang="en-GB" sz="1200" dirty="0" err="1" smtClean="0"/>
              <a:t>Banwell</a:t>
            </a:r>
            <a:r>
              <a:rPr lang="en-GB" sz="1200" dirty="0" smtClean="0"/>
              <a:t>, 2013, pp. 214 – 215).</a:t>
            </a:r>
            <a:endParaRPr lang="en-GB" dirty="0"/>
          </a:p>
        </p:txBody>
      </p:sp>
      <p:sp>
        <p:nvSpPr>
          <p:cNvPr id="4" name="Slide Number Placeholder 3"/>
          <p:cNvSpPr>
            <a:spLocks noGrp="1"/>
          </p:cNvSpPr>
          <p:nvPr>
            <p:ph type="sldNum" sz="quarter" idx="10"/>
          </p:nvPr>
        </p:nvSpPr>
        <p:spPr/>
        <p:txBody>
          <a:bodyPr/>
          <a:lstStyle/>
          <a:p>
            <a:fld id="{A38406D0-1761-4501-A29B-B0526BFF35EA}" type="slidenum">
              <a:rPr lang="en-GB" smtClean="0"/>
              <a:pPr/>
              <a:t>2</a:t>
            </a:fld>
            <a:endParaRPr lang="en-GB"/>
          </a:p>
        </p:txBody>
      </p:sp>
    </p:spTree>
    <p:extLst>
      <p:ext uri="{BB962C8B-B14F-4D97-AF65-F5344CB8AC3E}">
        <p14:creationId xmlns:p14="http://schemas.microsoft.com/office/powerpoint/2010/main" xmlns="" val="305407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I’m attempting to explore how moral discourse explains this concept of evil, through looking at Leibniz and Descartes perspectives on these three questions.</a:t>
            </a:r>
            <a:endParaRPr lang="en-GB" dirty="0" smtClean="0"/>
          </a:p>
          <a:p>
            <a:endParaRPr lang="en-GB" dirty="0" smtClean="0"/>
          </a:p>
          <a:p>
            <a:r>
              <a:rPr lang="en-GB" dirty="0" smtClean="0"/>
              <a:t>Leibniz argues that soldiers</a:t>
            </a:r>
            <a:r>
              <a:rPr lang="en-GB" baseline="0" dirty="0" smtClean="0"/>
              <a:t> punished prisoners because they were afraid of the harm that would be inflicted onto themselves for disobeying orders from officials. Even though, soldiers committed evil acts, it was in the way that their superiors stripped away their freedom of will was the reason for the evil acts committed. Therefore, Leibniz would postulate that the chain of command is evil, as this follows the principle of sufficient reason in how these evil acts are the will of God to create ‘the best of all possible worlds’, of which agents involved (so prisoners and soldiers) couldn’t do anything other than what they did.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On the other hand, Descartes argues a less appealing alternative to Leibniz argument. This is that soldiers had the freedom of will to chose not to follow orders from their superiors, just as the prisoners had the choice to stand up to their abusers (soldiers). Together, the prisoners and soldiers could have rebelled and over threw the soldiers’ superiors (so instigated mutiny) which wouldn’t need for soldiers to protect themselves from their officials, instead soldiers abused the prisoners and prisoners ‘allowed’ for the soldiers to abuse them. Therefore, Descartes would postulate that the punishment is evil, as the individuals in question could of acted differently but chose not too. Wee (2006, p. 387).</a:t>
            </a:r>
          </a:p>
          <a:p>
            <a:endParaRPr lang="en-GB" baseline="0" dirty="0" smtClean="0"/>
          </a:p>
          <a:p>
            <a:r>
              <a:rPr lang="en-GB" baseline="0" dirty="0" smtClean="0"/>
              <a:t>Descartes argument questions whether or not the more popular option accurately explains how the concept of evil presented at Abu Ghraib is represented in moral discourse. This is because Leibniz indirectly suggests that evil should be scapegoated to third parties (i.e. – chain in command) in an attempt for agents to escape responsibility for their actions. Whilst, Descartes believes that evil shouldn’t be out casted as Leibniz (indirectly) suggests, evil should be accepted as an integrative part of society; an area that will be explored further by </a:t>
            </a:r>
            <a:r>
              <a:rPr lang="en-GB" baseline="0" dirty="0" err="1" smtClean="0"/>
              <a:t>Danguole</a:t>
            </a:r>
            <a:r>
              <a:rPr lang="en-GB" baseline="0" dirty="0" smtClean="0"/>
              <a:t>.</a:t>
            </a:r>
          </a:p>
        </p:txBody>
      </p:sp>
      <p:sp>
        <p:nvSpPr>
          <p:cNvPr id="4" name="Slide Number Placeholder 3"/>
          <p:cNvSpPr>
            <a:spLocks noGrp="1"/>
          </p:cNvSpPr>
          <p:nvPr>
            <p:ph type="sldNum" sz="quarter" idx="10"/>
          </p:nvPr>
        </p:nvSpPr>
        <p:spPr/>
        <p:txBody>
          <a:bodyPr/>
          <a:lstStyle/>
          <a:p>
            <a:fld id="{A38406D0-1761-4501-A29B-B0526BFF35EA}" type="slidenum">
              <a:rPr lang="en-GB" smtClean="0"/>
              <a:pPr/>
              <a:t>3</a:t>
            </a:fld>
            <a:endParaRPr lang="en-GB"/>
          </a:p>
        </p:txBody>
      </p:sp>
    </p:spTree>
    <p:extLst>
      <p:ext uri="{BB962C8B-B14F-4D97-AF65-F5344CB8AC3E}">
        <p14:creationId xmlns:p14="http://schemas.microsoft.com/office/powerpoint/2010/main" xmlns="" val="104825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8406D0-1761-4501-A29B-B0526BFF35EA}" type="slidenum">
              <a:rPr lang="en-GB" smtClean="0"/>
              <a:pPr/>
              <a:t>4</a:t>
            </a:fld>
            <a:endParaRPr lang="en-GB"/>
          </a:p>
        </p:txBody>
      </p:sp>
    </p:spTree>
    <p:extLst>
      <p:ext uri="{BB962C8B-B14F-4D97-AF65-F5344CB8AC3E}">
        <p14:creationId xmlns:p14="http://schemas.microsoft.com/office/powerpoint/2010/main" xmlns="" val="203295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75543-7DBB-4237-8D8C-50B41040703B}" type="slidenum">
              <a:rPr lang="en-GB" smtClean="0"/>
              <a:pPr/>
              <a:t>9</a:t>
            </a:fld>
            <a:endParaRPr lang="en-GB"/>
          </a:p>
        </p:txBody>
      </p:sp>
    </p:spTree>
    <p:extLst>
      <p:ext uri="{BB962C8B-B14F-4D97-AF65-F5344CB8AC3E}">
        <p14:creationId xmlns:p14="http://schemas.microsoft.com/office/powerpoint/2010/main" xmlns="" val="225219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8406D0-1761-4501-A29B-B0526BFF35EA}" type="slidenum">
              <a:rPr lang="en-GB" smtClean="0"/>
              <a:pPr/>
              <a:t>12</a:t>
            </a:fld>
            <a:endParaRPr lang="en-GB"/>
          </a:p>
        </p:txBody>
      </p:sp>
    </p:spTree>
    <p:extLst>
      <p:ext uri="{BB962C8B-B14F-4D97-AF65-F5344CB8AC3E}">
        <p14:creationId xmlns:p14="http://schemas.microsoft.com/office/powerpoint/2010/main" xmlns="" val="163762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239249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161541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385839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127642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46186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62181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2173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261364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120519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259360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57369-CF7E-4473-B951-E3BCC0246CFF}" type="datetimeFigureOut">
              <a:rPr lang="en-GB" smtClean="0"/>
              <a:pPr/>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29190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57369-CF7E-4473-B951-E3BCC0246CFF}" type="datetimeFigureOut">
              <a:rPr lang="en-GB" smtClean="0"/>
              <a:pPr/>
              <a:t>30/08/2017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3AB5D-2D31-4663-B370-28CF9FEABA34}" type="slidenum">
              <a:rPr lang="en-GB" smtClean="0"/>
              <a:pPr/>
              <a:t>‹#›</a:t>
            </a:fld>
            <a:endParaRPr lang="en-GB"/>
          </a:p>
        </p:txBody>
      </p:sp>
    </p:spTree>
    <p:extLst>
      <p:ext uri="{BB962C8B-B14F-4D97-AF65-F5344CB8AC3E}">
        <p14:creationId xmlns:p14="http://schemas.microsoft.com/office/powerpoint/2010/main" xmlns="" val="23856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co.uk/url?sa=i&amp;rct=j&amp;q=&amp;esrc=s&amp;source=images&amp;cd=&amp;cad=rja&amp;uact=8&amp;ved=0ahUKEwj1zKaK_LPMAhVDLMAKHdPpAhkQjRwIBw&amp;url=http://www.latimes.com/nation/la-na-abu-ghraib-lawsuit-20150317-story.html&amp;bvm=bv.120853415,d.ZGg&amp;psig=AFQjCNEnKET6vjJVW0r9q2GSsBbHyJuwpA&amp;ust=146202344487824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en-GB" b="1" dirty="0" smtClean="0"/>
              <a:t>Concepts of Evil Explained</a:t>
            </a:r>
            <a:r>
              <a:rPr lang="hu-HU" b="1" dirty="0" smtClean="0"/>
              <a:t> </a:t>
            </a:r>
            <a:r>
              <a:rPr lang="en-GB" b="1" dirty="0" smtClean="0"/>
              <a:t>Through</a:t>
            </a:r>
            <a:r>
              <a:rPr lang="hu-HU" b="1" dirty="0" smtClean="0"/>
              <a:t> Abu</a:t>
            </a:r>
            <a:r>
              <a:rPr lang="en-GB" b="1" dirty="0" smtClean="0"/>
              <a:t> </a:t>
            </a:r>
            <a:r>
              <a:rPr lang="en-GB" b="1" dirty="0" err="1" smtClean="0"/>
              <a:t>Ghraib</a:t>
            </a:r>
            <a:r>
              <a:rPr lang="hu-HU" b="1" dirty="0" smtClean="0"/>
              <a:t> </a:t>
            </a:r>
            <a:br>
              <a:rPr lang="hu-HU" b="1" dirty="0" smtClean="0"/>
            </a:br>
            <a:r>
              <a:rPr lang="en-GB" b="1" dirty="0" smtClean="0"/>
              <a:t> Prison Abuse</a:t>
            </a:r>
            <a:endParaRPr lang="en-GB" b="1" dirty="0"/>
          </a:p>
        </p:txBody>
      </p:sp>
      <p:sp>
        <p:nvSpPr>
          <p:cNvPr id="3" name="Alcím 2"/>
          <p:cNvSpPr>
            <a:spLocks noGrp="1"/>
          </p:cNvSpPr>
          <p:nvPr>
            <p:ph type="subTitle" idx="1"/>
          </p:nvPr>
        </p:nvSpPr>
        <p:spPr>
          <a:xfrm>
            <a:off x="2895600" y="4357694"/>
            <a:ext cx="6400800" cy="1281106"/>
          </a:xfrm>
        </p:spPr>
        <p:txBody>
          <a:bodyPr>
            <a:normAutofit/>
          </a:bodyPr>
          <a:lstStyle/>
          <a:p>
            <a:endParaRPr lang="en-GB" sz="18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xmlns="" val="906866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1013970"/>
          </a:xfrm>
        </p:spPr>
        <p:txBody>
          <a:bodyPr>
            <a:normAutofit/>
          </a:bodyPr>
          <a:lstStyle/>
          <a:p>
            <a:pPr algn="ctr"/>
            <a:r>
              <a:rPr lang="en-GB" b="1" u="sng" dirty="0" smtClean="0"/>
              <a:t>Obedience to authority</a:t>
            </a:r>
            <a:endParaRPr lang="en-GB" u="sng" dirty="0"/>
          </a:p>
        </p:txBody>
      </p:sp>
      <p:sp>
        <p:nvSpPr>
          <p:cNvPr id="3" name="Tartalom helye 2"/>
          <p:cNvSpPr>
            <a:spLocks noGrp="1"/>
          </p:cNvSpPr>
          <p:nvPr>
            <p:ph idx="1"/>
          </p:nvPr>
        </p:nvSpPr>
        <p:spPr>
          <a:xfrm>
            <a:off x="1299411" y="1357299"/>
            <a:ext cx="8911389" cy="4768865"/>
          </a:xfrm>
        </p:spPr>
        <p:txBody>
          <a:bodyPr>
            <a:normAutofit/>
          </a:bodyPr>
          <a:lstStyle/>
          <a:p>
            <a:pPr lvl="0"/>
            <a:endParaRPr lang="en-GB" sz="1800" dirty="0">
              <a:latin typeface="Arial" pitchFamily="34" charset="0"/>
              <a:cs typeface="Arial" pitchFamily="34" charset="0"/>
            </a:endParaRPr>
          </a:p>
          <a:p>
            <a:pPr marL="360000" lvl="0">
              <a:buNone/>
            </a:pPr>
            <a:r>
              <a:rPr lang="en-GB" sz="2000" dirty="0" smtClean="0"/>
              <a:t>Evil </a:t>
            </a:r>
            <a:r>
              <a:rPr lang="en-GB" sz="2000" dirty="0"/>
              <a:t>acts similar to </a:t>
            </a:r>
            <a:r>
              <a:rPr lang="en-GB" sz="2000" dirty="0" smtClean="0"/>
              <a:t>the Abu </a:t>
            </a:r>
            <a:r>
              <a:rPr lang="en-GB" sz="2000" dirty="0"/>
              <a:t>Ghraib torture would not be able to happen if the lower layers of the power structure are not obedient (see the </a:t>
            </a:r>
            <a:r>
              <a:rPr lang="en-GB" sz="2000" dirty="0" smtClean="0"/>
              <a:t>pyramid - handout).</a:t>
            </a:r>
          </a:p>
          <a:p>
            <a:pPr lvl="0"/>
            <a:endParaRPr lang="en-GB" sz="2000" dirty="0"/>
          </a:p>
          <a:p>
            <a:pPr marL="360000" indent="0">
              <a:buNone/>
            </a:pPr>
            <a:r>
              <a:rPr lang="en-GB" sz="2000" dirty="0"/>
              <a:t>Zimbardo found similarities </a:t>
            </a:r>
            <a:r>
              <a:rPr lang="en-GB" sz="2000" dirty="0" smtClean="0"/>
              <a:t>between Abu Ghraib </a:t>
            </a:r>
            <a:r>
              <a:rPr lang="en-GB" sz="2000" dirty="0"/>
              <a:t>p</a:t>
            </a:r>
            <a:r>
              <a:rPr lang="en-GB" sz="2000" dirty="0" smtClean="0"/>
              <a:t>rison abuse and:</a:t>
            </a:r>
            <a:endParaRPr lang="en-GB" sz="2000" dirty="0"/>
          </a:p>
          <a:p>
            <a:pPr marL="720000" lvl="0"/>
            <a:r>
              <a:rPr lang="en-GB" sz="2000" dirty="0"/>
              <a:t>Stanford Prison Experiment </a:t>
            </a:r>
            <a:r>
              <a:rPr lang="en-GB" sz="2000" dirty="0" smtClean="0"/>
              <a:t>(conforming to group norms)</a:t>
            </a:r>
            <a:endParaRPr lang="en-GB" sz="2000" dirty="0"/>
          </a:p>
          <a:p>
            <a:pPr marL="720000" lvl="0"/>
            <a:r>
              <a:rPr lang="en-GB" sz="2000" dirty="0"/>
              <a:t>Milgram's experiment (obedience to </a:t>
            </a:r>
            <a:r>
              <a:rPr lang="en-GB" sz="2000" dirty="0" smtClean="0"/>
              <a:t>authority)</a:t>
            </a:r>
            <a:endParaRPr lang="en-GB" sz="2000" dirty="0"/>
          </a:p>
          <a:p>
            <a:pPr marL="720000" lvl="0"/>
            <a:r>
              <a:rPr lang="en-GB" sz="2000" dirty="0"/>
              <a:t>Ash’s experiment </a:t>
            </a:r>
            <a:r>
              <a:rPr lang="en-GB" sz="2000" dirty="0" smtClean="0"/>
              <a:t>(conformity)</a:t>
            </a:r>
          </a:p>
          <a:p>
            <a:pPr algn="r">
              <a:buNone/>
            </a:pPr>
            <a:r>
              <a:rPr lang="en-GB" sz="2000" dirty="0" smtClean="0"/>
              <a:t> (</a:t>
            </a:r>
            <a:r>
              <a:rPr lang="en-GB" sz="2000" dirty="0" err="1" smtClean="0"/>
              <a:t>Zimbardo</a:t>
            </a:r>
            <a:r>
              <a:rPr lang="en-GB" sz="2000" dirty="0" smtClean="0"/>
              <a:t>, 2007, pp. 258-350)</a:t>
            </a:r>
          </a:p>
          <a:p>
            <a:pPr>
              <a:buNone/>
            </a:pPr>
            <a:endParaRPr lang="en-GB" sz="2000" dirty="0"/>
          </a:p>
          <a:p>
            <a:pPr marL="360000">
              <a:buNone/>
            </a:pPr>
            <a:r>
              <a:rPr lang="en-GB" sz="2000" dirty="0" smtClean="0"/>
              <a:t>In </a:t>
            </a:r>
            <a:r>
              <a:rPr lang="en-GB" sz="2000" dirty="0"/>
              <a:t>Abu Ghraib, </a:t>
            </a:r>
            <a:r>
              <a:rPr lang="en-GB" sz="2000" dirty="0" smtClean="0"/>
              <a:t>soldiers </a:t>
            </a:r>
            <a:r>
              <a:rPr lang="en-GB" sz="2000" dirty="0"/>
              <a:t>were strongly affected by external </a:t>
            </a:r>
            <a:r>
              <a:rPr lang="en-GB" sz="2000" dirty="0" smtClean="0"/>
              <a:t>situations. However as Descartes said, they have free will.</a:t>
            </a:r>
            <a:endParaRPr lang="en-GB" sz="1800" dirty="0">
              <a:latin typeface="Arial" pitchFamily="34" charset="0"/>
              <a:cs typeface="Arial" pitchFamily="34" charset="0"/>
            </a:endParaRPr>
          </a:p>
        </p:txBody>
      </p:sp>
    </p:spTree>
    <p:extLst>
      <p:ext uri="{BB962C8B-B14F-4D97-AF65-F5344CB8AC3E}">
        <p14:creationId xmlns:p14="http://schemas.microsoft.com/office/powerpoint/2010/main" xmlns="" val="4071354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7" name="Kép 6" descr="Piramid.jpg"/>
          <p:cNvPicPr>
            <a:picLocks noChangeAspect="1"/>
          </p:cNvPicPr>
          <p:nvPr/>
        </p:nvPicPr>
        <p:blipFill>
          <a:blip r:embed="rId2"/>
          <a:stretch>
            <a:fillRect/>
          </a:stretch>
        </p:blipFill>
        <p:spPr>
          <a:xfrm>
            <a:off x="3472962" y="1810167"/>
            <a:ext cx="6324356" cy="3761181"/>
          </a:xfrm>
          <a:prstGeom prst="rect">
            <a:avLst/>
          </a:prstGeom>
        </p:spPr>
      </p:pic>
      <p:sp>
        <p:nvSpPr>
          <p:cNvPr id="5" name="Cím 1"/>
          <p:cNvSpPr>
            <a:spLocks noGrp="1"/>
          </p:cNvSpPr>
          <p:nvPr>
            <p:ph type="title"/>
          </p:nvPr>
        </p:nvSpPr>
        <p:spPr>
          <a:xfrm>
            <a:off x="1934308" y="365126"/>
            <a:ext cx="9419492" cy="1013970"/>
          </a:xfrm>
        </p:spPr>
        <p:txBody>
          <a:bodyPr>
            <a:normAutofit fontScale="90000"/>
          </a:bodyPr>
          <a:lstStyle/>
          <a:p>
            <a:pPr algn="ctr"/>
            <a:r>
              <a:rPr lang="en-GB" b="1" dirty="0"/>
              <a:t>Concepts of Evil Explained</a:t>
            </a:r>
            <a:r>
              <a:rPr lang="hu-HU" b="1" dirty="0"/>
              <a:t> </a:t>
            </a:r>
            <a:r>
              <a:rPr lang="en-GB" b="1" dirty="0"/>
              <a:t>Through</a:t>
            </a:r>
            <a:r>
              <a:rPr lang="hu-HU" b="1" dirty="0"/>
              <a:t> Abu</a:t>
            </a:r>
            <a:r>
              <a:rPr lang="en-GB" b="1" dirty="0"/>
              <a:t> Ghraib</a:t>
            </a:r>
            <a:r>
              <a:rPr lang="hu-HU" b="1" dirty="0"/>
              <a:t> </a:t>
            </a:r>
            <a:br>
              <a:rPr lang="hu-HU" b="1" dirty="0"/>
            </a:br>
            <a:r>
              <a:rPr lang="en-GB" b="1" dirty="0"/>
              <a:t> Prison Abuse</a:t>
            </a:r>
            <a:endParaRPr lang="en-GB" u="sng" dirty="0"/>
          </a:p>
        </p:txBody>
      </p:sp>
    </p:spTree>
    <p:extLst>
      <p:ext uri="{BB962C8B-B14F-4D97-AF65-F5344CB8AC3E}">
        <p14:creationId xmlns:p14="http://schemas.microsoft.com/office/powerpoint/2010/main" xmlns="" val="410799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0898"/>
          </a:xfrm>
        </p:spPr>
        <p:txBody>
          <a:bodyPr>
            <a:normAutofit/>
          </a:bodyPr>
          <a:lstStyle/>
          <a:p>
            <a:r>
              <a:rPr lang="en-GB" sz="1800" b="1" u="sng" dirty="0" smtClean="0"/>
              <a:t>References:</a:t>
            </a:r>
            <a:endParaRPr lang="en-GB" sz="1800" b="1" u="sng" dirty="0"/>
          </a:p>
        </p:txBody>
      </p:sp>
      <p:sp>
        <p:nvSpPr>
          <p:cNvPr id="3" name="Content Placeholder 2"/>
          <p:cNvSpPr>
            <a:spLocks noGrp="1"/>
          </p:cNvSpPr>
          <p:nvPr>
            <p:ph idx="1"/>
          </p:nvPr>
        </p:nvSpPr>
        <p:spPr>
          <a:xfrm>
            <a:off x="838200" y="879567"/>
            <a:ext cx="10515600" cy="5388886"/>
          </a:xfrm>
        </p:spPr>
        <p:txBody>
          <a:bodyPr>
            <a:normAutofit fontScale="47500" lnSpcReduction="20000"/>
          </a:bodyPr>
          <a:lstStyle/>
          <a:p>
            <a:pPr>
              <a:buNone/>
            </a:pPr>
            <a:r>
              <a:rPr lang="en-GB" dirty="0" err="1" smtClean="0"/>
              <a:t>Banwell</a:t>
            </a:r>
            <a:r>
              <a:rPr lang="en-GB" dirty="0" smtClean="0"/>
              <a:t>, S. (2013) 'Review of Fall girls: Gender and the framing of torture at Abu Ghraib', </a:t>
            </a:r>
            <a:r>
              <a:rPr lang="en-GB" i="1" dirty="0" smtClean="0"/>
              <a:t>Crime, Media, Culture</a:t>
            </a:r>
            <a:r>
              <a:rPr lang="en-GB" dirty="0" smtClean="0"/>
              <a:t>, 9(2), pp. 214-216, DOI: 2048/10.1177/1741659012466337.</a:t>
            </a:r>
          </a:p>
          <a:p>
            <a:pPr>
              <a:buNone/>
            </a:pPr>
            <a:r>
              <a:rPr lang="en-US" dirty="0" smtClean="0"/>
              <a:t>Berger, L. &amp; </a:t>
            </a:r>
            <a:r>
              <a:rPr lang="en-US" dirty="0" err="1" smtClean="0"/>
              <a:t>Luckmann</a:t>
            </a:r>
            <a:r>
              <a:rPr lang="en-US" dirty="0" smtClean="0"/>
              <a:t>, T. (1966) </a:t>
            </a:r>
            <a:r>
              <a:rPr lang="en-US" i="1" dirty="0" smtClean="0"/>
              <a:t>The Social Construction of Reality. </a:t>
            </a:r>
            <a:r>
              <a:rPr lang="en-US" dirty="0" smtClean="0"/>
              <a:t>Available at:</a:t>
            </a:r>
            <a:r>
              <a:rPr lang="en-US" i="1" dirty="0" smtClean="0"/>
              <a:t>  </a:t>
            </a:r>
            <a:r>
              <a:rPr lang="en-US" dirty="0" smtClean="0"/>
              <a:t>http://perflensburg.se/Berger%20social-construction-of-reality.pdf Accessed: 30 April 2016. </a:t>
            </a:r>
            <a:endParaRPr lang="en-GB" dirty="0" smtClean="0"/>
          </a:p>
          <a:p>
            <a:pPr>
              <a:buNone/>
            </a:pPr>
            <a:r>
              <a:rPr lang="en-GB" dirty="0" err="1" smtClean="0"/>
              <a:t>Caton</a:t>
            </a:r>
            <a:r>
              <a:rPr lang="en-GB" dirty="0" smtClean="0"/>
              <a:t>., S. C. (2010), 'Abu </a:t>
            </a:r>
            <a:r>
              <a:rPr lang="en-GB" dirty="0" err="1" smtClean="0"/>
              <a:t>Ghraib</a:t>
            </a:r>
            <a:r>
              <a:rPr lang="en-GB" dirty="0" smtClean="0"/>
              <a:t> and the Problem of Evil' in </a:t>
            </a:r>
            <a:r>
              <a:rPr lang="en-GB" dirty="0" err="1" smtClean="0"/>
              <a:t>Lambek</a:t>
            </a:r>
            <a:r>
              <a:rPr lang="en-GB" dirty="0" smtClean="0"/>
              <a:t>, M. (ed.) </a:t>
            </a:r>
            <a:r>
              <a:rPr lang="en-GB" i="1" dirty="0" smtClean="0"/>
              <a:t>Ordinary Ethics: Anthropology, Language and Action</a:t>
            </a:r>
            <a:r>
              <a:rPr lang="en-GB" dirty="0" smtClean="0"/>
              <a:t>. New York: Fordham University Press, pp. 165 - 184.</a:t>
            </a:r>
          </a:p>
          <a:p>
            <a:pPr>
              <a:buNone/>
            </a:pPr>
            <a:r>
              <a:rPr lang="en-GB" dirty="0" err="1" smtClean="0"/>
              <a:t>Caton</a:t>
            </a:r>
            <a:r>
              <a:rPr lang="en-GB" dirty="0" smtClean="0"/>
              <a:t>., S. C., and </a:t>
            </a:r>
            <a:r>
              <a:rPr lang="en-GB" dirty="0" err="1" smtClean="0"/>
              <a:t>Zacka</a:t>
            </a:r>
            <a:r>
              <a:rPr lang="en-GB" dirty="0" smtClean="0"/>
              <a:t>., B., (2010) 'Abu Ghraib, the Security Apparatus, and the Performativity of Power', </a:t>
            </a:r>
            <a:r>
              <a:rPr lang="en-GB" i="1" dirty="0" smtClean="0"/>
              <a:t>American Ethnologist</a:t>
            </a:r>
            <a:r>
              <a:rPr lang="en-GB" dirty="0" smtClean="0"/>
              <a:t>, 37(2), pp. 203 - 211, Available at: http://isites.harvard.edu/fs/docs/icb.topic1195064.files/12.%20Caton%20Zacka%20Abu%20Ghraib%20the%20Security%20Apparatus...</a:t>
            </a:r>
            <a:r>
              <a:rPr lang="en-GB" dirty="0" err="1" smtClean="0"/>
              <a:t>pdf</a:t>
            </a:r>
            <a:r>
              <a:rPr lang="en-GB" dirty="0" smtClean="0"/>
              <a:t> (Accessed: 05/05/2016)</a:t>
            </a:r>
          </a:p>
          <a:p>
            <a:pPr>
              <a:buNone/>
            </a:pPr>
            <a:r>
              <a:rPr lang="en-GB" dirty="0" smtClean="0"/>
              <a:t>Eysenck, M., W. (2009) </a:t>
            </a:r>
            <a:r>
              <a:rPr lang="en-GB" i="1" dirty="0" smtClean="0"/>
              <a:t>Fundamentals of Psychology. </a:t>
            </a:r>
            <a:r>
              <a:rPr lang="en-GB" dirty="0" smtClean="0"/>
              <a:t>Hove: Psychology Press.</a:t>
            </a:r>
            <a:r>
              <a:rPr lang="en-GB" b="1" dirty="0" smtClean="0"/>
              <a:t> </a:t>
            </a:r>
            <a:endParaRPr lang="en-GB" dirty="0" smtClean="0"/>
          </a:p>
          <a:p>
            <a:pPr>
              <a:buNone/>
            </a:pPr>
            <a:r>
              <a:rPr lang="en-GB" dirty="0" err="1" smtClean="0"/>
              <a:t>Gushee</a:t>
            </a:r>
            <a:r>
              <a:rPr lang="en-GB" dirty="0" smtClean="0"/>
              <a:t>, D. (2014) </a:t>
            </a:r>
            <a:r>
              <a:rPr lang="en-GB" i="1" dirty="0" smtClean="0"/>
              <a:t>In the fray: Contesting Christian Public Ethics, 1994-2013, </a:t>
            </a:r>
            <a:r>
              <a:rPr lang="en-GB" dirty="0" smtClean="0"/>
              <a:t> Oregon: Cascade Books.</a:t>
            </a:r>
          </a:p>
          <a:p>
            <a:pPr>
              <a:buNone/>
            </a:pPr>
            <a:r>
              <a:rPr lang="en-GB" dirty="0" smtClean="0"/>
              <a:t>Hanson E. M. (2016) "Immanuel Kant: Radical Evil"  in</a:t>
            </a:r>
            <a:r>
              <a:rPr lang="en-GB" i="1" dirty="0" smtClean="0"/>
              <a:t> Internet </a:t>
            </a:r>
            <a:r>
              <a:rPr lang="en-GB" i="1" dirty="0" err="1" smtClean="0"/>
              <a:t>Encyclopedia</a:t>
            </a:r>
            <a:r>
              <a:rPr lang="en-GB" i="1" dirty="0" smtClean="0"/>
              <a:t> of Philosophy</a:t>
            </a:r>
            <a:r>
              <a:rPr lang="en-GB" dirty="0" smtClean="0"/>
              <a:t> [Online]. Available at: http://www.iep.utm.edu/rad-evil/ (Accessed: 30 April 2016).</a:t>
            </a:r>
          </a:p>
          <a:p>
            <a:pPr>
              <a:buNone/>
            </a:pPr>
            <a:r>
              <a:rPr lang="en-GB" dirty="0" smtClean="0"/>
              <a:t>McConnell, T. (2002) "</a:t>
            </a:r>
            <a:r>
              <a:rPr lang="en-GB" i="1" dirty="0" smtClean="0"/>
              <a:t>Moral Dilemmas"</a:t>
            </a:r>
            <a:r>
              <a:rPr lang="en-GB" dirty="0" smtClean="0"/>
              <a:t> in </a:t>
            </a:r>
            <a:r>
              <a:rPr lang="en-US" i="1" dirty="0" smtClean="0"/>
              <a:t>Stanford </a:t>
            </a:r>
            <a:r>
              <a:rPr lang="en-GB" i="1" dirty="0" err="1" smtClean="0"/>
              <a:t>Encyclopedia</a:t>
            </a:r>
            <a:r>
              <a:rPr lang="en-GB" i="1" dirty="0" smtClean="0"/>
              <a:t> of Philosophy</a:t>
            </a:r>
            <a:r>
              <a:rPr lang="en-GB" dirty="0" smtClean="0"/>
              <a:t> [Online]. Available at: Plato.stanford.edu. Available at: http://plato.stanford.edu/entries/moral-dilemmas/ (Accessed: 30 April 2016).</a:t>
            </a:r>
          </a:p>
          <a:p>
            <a:pPr>
              <a:buNone/>
            </a:pPr>
            <a:r>
              <a:rPr lang="en-US" dirty="0" smtClean="0"/>
              <a:t>Merton, K. R. (1995) </a:t>
            </a:r>
            <a:r>
              <a:rPr lang="en-US" i="1" dirty="0" smtClean="0"/>
              <a:t>The Thomas Theorem and </a:t>
            </a:r>
            <a:r>
              <a:rPr lang="en-US" dirty="0" smtClean="0"/>
              <a:t> </a:t>
            </a:r>
            <a:r>
              <a:rPr lang="en-US" i="1" dirty="0" smtClean="0"/>
              <a:t>The Matthew Effect? </a:t>
            </a:r>
            <a:r>
              <a:rPr lang="en-US" dirty="0" smtClean="0"/>
              <a:t>Available at: https://www.csudh.edu/dearhabermas/thomastheorem.pdf Accessed: 30 April 2016</a:t>
            </a:r>
            <a:r>
              <a:rPr lang="en-GB" dirty="0" smtClean="0"/>
              <a:t>. </a:t>
            </a:r>
          </a:p>
          <a:p>
            <a:pPr>
              <a:buNone/>
            </a:pPr>
            <a:r>
              <a:rPr lang="en-US" dirty="0" smtClean="0"/>
              <a:t>Mestrovic, S. G. &amp; Lorenzo R. (2008) Durkheim's Concept of Anomie and the Abuse at Abu </a:t>
            </a:r>
            <a:r>
              <a:rPr lang="en-US" dirty="0" err="1" smtClean="0"/>
              <a:t>Ghraib</a:t>
            </a:r>
            <a:r>
              <a:rPr lang="en-US" dirty="0" smtClean="0"/>
              <a:t>, Journal of Classical Sociology,  8(2), pp. 179-207. Accessed: 6 May 2016 </a:t>
            </a:r>
            <a:endParaRPr lang="en-GB" dirty="0" smtClean="0"/>
          </a:p>
          <a:p>
            <a:pPr>
              <a:buNone/>
            </a:pPr>
            <a:r>
              <a:rPr lang="en-GB" dirty="0" smtClean="0"/>
              <a:t>Wee, C. (2006) ‘Descartes And Leibniz On Human Free-Will And The Ability To Do Otherwise’, </a:t>
            </a:r>
            <a:r>
              <a:rPr lang="en-GB" i="1" dirty="0" smtClean="0"/>
              <a:t>Canadian Journal Of Philosophy</a:t>
            </a:r>
            <a:r>
              <a:rPr lang="en-GB" dirty="0" smtClean="0"/>
              <a:t>, 36(3), pp. 387 – 414, DOI: 10.1353/cjp.2006.0020.</a:t>
            </a:r>
          </a:p>
          <a:p>
            <a:pPr>
              <a:buNone/>
            </a:pPr>
            <a:r>
              <a:rPr lang="en-US" dirty="0" smtClean="0"/>
              <a:t>Winthrop (2013)</a:t>
            </a:r>
            <a:r>
              <a:rPr lang="en-US" i="1" dirty="0" smtClean="0"/>
              <a:t> The Three Main Sociological Perspectives</a:t>
            </a:r>
            <a:r>
              <a:rPr lang="en-US" dirty="0" smtClean="0"/>
              <a:t>. Available at: http://faculty.winthrop.edu/solomonj/FALL%202013/SOCL_ANTH%20302/The%20Three%20Main%20Sociological%20Perspectives.pdf  Accessed: 4 May 2016. </a:t>
            </a:r>
            <a:endParaRPr lang="en-GB" dirty="0" smtClean="0"/>
          </a:p>
          <a:p>
            <a:pPr>
              <a:buNone/>
            </a:pPr>
            <a:r>
              <a:rPr lang="en-GB" dirty="0" err="1" smtClean="0"/>
              <a:t>Zimbardo</a:t>
            </a:r>
            <a:r>
              <a:rPr lang="en-GB" dirty="0" smtClean="0"/>
              <a:t>, F. (2007</a:t>
            </a:r>
            <a:r>
              <a:rPr lang="en-GB" i="1" dirty="0" smtClean="0"/>
              <a:t>) The Lucifer effect: Understanding how good people turn evil</a:t>
            </a:r>
            <a:r>
              <a:rPr lang="en-GB" dirty="0" smtClean="0"/>
              <a:t>, New York: Random House.</a:t>
            </a:r>
            <a:endParaRPr lang="en-GB" dirty="0"/>
          </a:p>
        </p:txBody>
      </p:sp>
    </p:spTree>
    <p:extLst>
      <p:ext uri="{BB962C8B-B14F-4D97-AF65-F5344CB8AC3E}">
        <p14:creationId xmlns:p14="http://schemas.microsoft.com/office/powerpoint/2010/main" xmlns="" val="2380237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Abu </a:t>
            </a:r>
            <a:r>
              <a:rPr lang="en-GB" u="sng" dirty="0" err="1" smtClean="0"/>
              <a:t>Ghraib</a:t>
            </a:r>
            <a:r>
              <a:rPr lang="en-GB" u="sng" dirty="0" smtClean="0"/>
              <a:t>: An Introduction</a:t>
            </a:r>
            <a:endParaRPr lang="en-GB" u="sng"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2546" t="4505" r="3263" b="2568"/>
          <a:stretch/>
        </p:blipFill>
        <p:spPr>
          <a:xfrm>
            <a:off x="8343901" y="4014789"/>
            <a:ext cx="3392110" cy="2457450"/>
          </a:xfrm>
        </p:spPr>
      </p:pic>
      <p:pic>
        <p:nvPicPr>
          <p:cNvPr id="1026" name="Picture 2" descr="http://www.trbimg.com/img-5507a9c8/turbine/la-na-abu-ghraib-lawsuit-20150317">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43900" y="1466851"/>
            <a:ext cx="3367427" cy="223170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38200" y="1466851"/>
            <a:ext cx="7348538" cy="5693866"/>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Prisoner abuse:</a:t>
            </a:r>
          </a:p>
          <a:p>
            <a:pPr marL="742950" lvl="1" indent="-285750">
              <a:buFont typeface="Arial" panose="020B0604020202020204" pitchFamily="34" charset="0"/>
              <a:buChar char="•"/>
            </a:pPr>
            <a:r>
              <a:rPr lang="en-GB" sz="2800" dirty="0" smtClean="0"/>
              <a:t>Physical, psychological and emotional abuse</a:t>
            </a:r>
          </a:p>
          <a:p>
            <a:pPr marL="742950" lvl="1" indent="-285750">
              <a:buFont typeface="Arial" panose="020B0604020202020204" pitchFamily="34" charset="0"/>
              <a:buChar char="•"/>
            </a:pPr>
            <a:r>
              <a:rPr lang="en-GB" sz="2800" dirty="0" smtClean="0"/>
              <a:t>As various methods of interrogation</a:t>
            </a:r>
          </a:p>
          <a:p>
            <a:pPr marL="1200150" lvl="2" indent="-285750">
              <a:buFont typeface="Arial" panose="020B0604020202020204" pitchFamily="34" charset="0"/>
              <a:buChar char="•"/>
            </a:pPr>
            <a:r>
              <a:rPr lang="en-GB" sz="2800" dirty="0" smtClean="0"/>
              <a:t>E.g. - Feminisation of male prisoners</a:t>
            </a:r>
          </a:p>
          <a:p>
            <a:pPr marL="285750" indent="-285750">
              <a:buFont typeface="Arial" panose="020B0604020202020204" pitchFamily="34" charset="0"/>
              <a:buChar char="•"/>
            </a:pPr>
            <a:r>
              <a:rPr lang="en-GB" sz="2800" dirty="0" smtClean="0"/>
              <a:t>Soldiers types (and why)</a:t>
            </a:r>
          </a:p>
          <a:p>
            <a:pPr marL="742950" lvl="1" indent="-285750">
              <a:buFont typeface="Arial" panose="020B0604020202020204" pitchFamily="34" charset="0"/>
              <a:buChar char="•"/>
            </a:pPr>
            <a:r>
              <a:rPr lang="en-GB" sz="2800" dirty="0" smtClean="0"/>
              <a:t>Only females</a:t>
            </a:r>
          </a:p>
          <a:p>
            <a:pPr marL="742950" lvl="1" indent="-285750">
              <a:buFont typeface="Arial" panose="020B0604020202020204" pitchFamily="34" charset="0"/>
              <a:buChar char="•"/>
            </a:pPr>
            <a:r>
              <a:rPr lang="en-GB" sz="2800" dirty="0" smtClean="0"/>
              <a:t>For scapegoating to avoid political intervention. (Caldwell, 2012, p. 104, cited in </a:t>
            </a:r>
            <a:r>
              <a:rPr lang="en-GB" sz="2800" dirty="0" err="1" smtClean="0"/>
              <a:t>Banwell</a:t>
            </a:r>
            <a:r>
              <a:rPr lang="en-GB" sz="2800" dirty="0" smtClean="0"/>
              <a:t>, 2013, pp. 214 – 215)</a:t>
            </a:r>
          </a:p>
          <a:p>
            <a:pPr marL="285750" indent="-285750">
              <a:buFont typeface="Arial" panose="020B0604020202020204" pitchFamily="34" charset="0"/>
              <a:buChar char="•"/>
            </a:pPr>
            <a:r>
              <a:rPr lang="en-GB" sz="2800" dirty="0" smtClean="0"/>
              <a:t>Example:</a:t>
            </a:r>
          </a:p>
          <a:p>
            <a:pPr marL="742950" lvl="1" indent="-285750">
              <a:buFont typeface="Arial" panose="020B0604020202020204" pitchFamily="34" charset="0"/>
              <a:buChar char="•"/>
            </a:pPr>
            <a:r>
              <a:rPr lang="en-GB" sz="2800" dirty="0" err="1" smtClean="0"/>
              <a:t>Lynndie</a:t>
            </a:r>
            <a:r>
              <a:rPr lang="en-GB" sz="2800" dirty="0" smtClean="0"/>
              <a:t> England humiliation of male prisoner </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xmlns="" val="87667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1000"/>
                                        <p:tgtEl>
                                          <p:spTgt spid="6">
                                            <p:txEl>
                                              <p:pRg st="7" end="7"/>
                                            </p:txEl>
                                          </p:spTgt>
                                        </p:tgtEl>
                                      </p:cBhvr>
                                    </p:animEffect>
                                    <p:anim calcmode="lin" valueType="num">
                                      <p:cBhvr>
                                        <p:cTn id="3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1000"/>
                                        <p:tgtEl>
                                          <p:spTgt spid="6">
                                            <p:txEl>
                                              <p:pRg st="8" end="8"/>
                                            </p:txEl>
                                          </p:spTgt>
                                        </p:tgtEl>
                                      </p:cBhvr>
                                    </p:animEffect>
                                    <p:anim calcmode="lin" valueType="num">
                                      <p:cBhvr>
                                        <p:cTn id="3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Leibniz VS Descartes: Do Humans Have Free Will To Punish Others?</a:t>
            </a:r>
            <a:endParaRPr lang="en-GB" u="sng" dirty="0"/>
          </a:p>
        </p:txBody>
      </p:sp>
      <p:sp>
        <p:nvSpPr>
          <p:cNvPr id="3" name="Content Placeholder 2"/>
          <p:cNvSpPr>
            <a:spLocks noGrp="1"/>
          </p:cNvSpPr>
          <p:nvPr>
            <p:ph idx="1"/>
          </p:nvPr>
        </p:nvSpPr>
        <p:spPr>
          <a:xfrm>
            <a:off x="838201" y="1789198"/>
            <a:ext cx="6262688" cy="4851445"/>
          </a:xfrm>
        </p:spPr>
        <p:txBody>
          <a:bodyPr>
            <a:normAutofit fontScale="77500" lnSpcReduction="20000"/>
          </a:bodyPr>
          <a:lstStyle/>
          <a:p>
            <a:r>
              <a:rPr lang="en-GB" dirty="0" smtClean="0"/>
              <a:t>Do soldiers/prisoners (agents) have free will?</a:t>
            </a:r>
          </a:p>
          <a:p>
            <a:r>
              <a:rPr lang="en-GB" smtClean="0"/>
              <a:t>Do soldiers </a:t>
            </a:r>
            <a:r>
              <a:rPr lang="en-GB" dirty="0" smtClean="0"/>
              <a:t>instigate self-protection?</a:t>
            </a:r>
          </a:p>
          <a:p>
            <a:r>
              <a:rPr lang="en-GB" dirty="0" smtClean="0"/>
              <a:t>Is punishment or abuse in chain of command evil?</a:t>
            </a:r>
          </a:p>
          <a:p>
            <a:r>
              <a:rPr lang="en-GB" dirty="0" smtClean="0"/>
              <a:t>Leibniz:</a:t>
            </a:r>
          </a:p>
          <a:p>
            <a:pPr lvl="1"/>
            <a:r>
              <a:rPr lang="en-GB" dirty="0" smtClean="0"/>
              <a:t>Soldiers punished prisoners</a:t>
            </a:r>
          </a:p>
          <a:p>
            <a:pPr lvl="1"/>
            <a:r>
              <a:rPr lang="en-GB" dirty="0" smtClean="0"/>
              <a:t>Soldiers feared their superiors </a:t>
            </a:r>
          </a:p>
          <a:p>
            <a:pPr lvl="1"/>
            <a:r>
              <a:rPr lang="en-GB" dirty="0" smtClean="0"/>
              <a:t>Soldiers and prisoners lose freedom of will</a:t>
            </a:r>
          </a:p>
          <a:p>
            <a:pPr lvl="1"/>
            <a:r>
              <a:rPr lang="en-GB" dirty="0" smtClean="0"/>
              <a:t>Soldiers instigate self-protection</a:t>
            </a:r>
          </a:p>
          <a:p>
            <a:pPr lvl="1"/>
            <a:r>
              <a:rPr lang="en-GB" dirty="0" smtClean="0"/>
              <a:t>Chain of command is evil</a:t>
            </a:r>
          </a:p>
          <a:p>
            <a:r>
              <a:rPr lang="en-GB" dirty="0" smtClean="0"/>
              <a:t>Descartes:</a:t>
            </a:r>
          </a:p>
          <a:p>
            <a:pPr lvl="1"/>
            <a:r>
              <a:rPr lang="en-GB" dirty="0" smtClean="0"/>
              <a:t>Soldiers refuse punishing prisoners</a:t>
            </a:r>
          </a:p>
          <a:p>
            <a:pPr lvl="1"/>
            <a:r>
              <a:rPr lang="en-GB" dirty="0" smtClean="0"/>
              <a:t>Prisoners refuse to be punished</a:t>
            </a:r>
          </a:p>
          <a:p>
            <a:pPr lvl="1"/>
            <a:r>
              <a:rPr lang="en-GB" dirty="0" smtClean="0"/>
              <a:t>Soldiers and prisoners had freedom of will</a:t>
            </a:r>
          </a:p>
          <a:p>
            <a:pPr lvl="1"/>
            <a:r>
              <a:rPr lang="en-GB" dirty="0" smtClean="0"/>
              <a:t>Soldiers don’t need to self-protect</a:t>
            </a:r>
          </a:p>
          <a:p>
            <a:pPr lvl="1"/>
            <a:r>
              <a:rPr lang="en-GB" dirty="0" smtClean="0"/>
              <a:t>Punishment is evil. </a:t>
            </a:r>
            <a:r>
              <a:rPr lang="en-GB" dirty="0"/>
              <a:t>Wee (2006, p. 387).</a:t>
            </a:r>
            <a:endParaRPr lang="en-GB" dirty="0" smtClean="0"/>
          </a:p>
          <a:p>
            <a:pPr marL="0" indent="0">
              <a:buNone/>
            </a:pPr>
            <a:endParaRPr lang="en-GB" dirty="0" smtClean="0"/>
          </a:p>
          <a:p>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1265" t="2235" r="39073" b="3856"/>
          <a:stretch/>
        </p:blipFill>
        <p:spPr>
          <a:xfrm>
            <a:off x="8904926" y="3291061"/>
            <a:ext cx="2756214" cy="21735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39150" y="1098494"/>
            <a:ext cx="1774825" cy="2211562"/>
          </a:xfrm>
          <a:prstGeom prst="rect">
            <a:avLst/>
          </a:prstGeom>
        </p:spPr>
      </p:pic>
      <p:sp>
        <p:nvSpPr>
          <p:cNvPr id="6" name="TextBox 5"/>
          <p:cNvSpPr txBox="1"/>
          <p:nvPr/>
        </p:nvSpPr>
        <p:spPr>
          <a:xfrm>
            <a:off x="7133595" y="3279486"/>
            <a:ext cx="1785937" cy="584775"/>
          </a:xfrm>
          <a:prstGeom prst="rect">
            <a:avLst/>
          </a:prstGeom>
          <a:noFill/>
        </p:spPr>
        <p:txBody>
          <a:bodyPr wrap="square" rtlCol="0">
            <a:spAutoFit/>
          </a:bodyPr>
          <a:lstStyle/>
          <a:p>
            <a:r>
              <a:rPr lang="en-GB" sz="1600" dirty="0" smtClean="0"/>
              <a:t>An official in Abu Ghraib incident</a:t>
            </a:r>
            <a:endParaRPr lang="en-GB" sz="1600" dirty="0"/>
          </a:p>
        </p:txBody>
      </p:sp>
      <p:sp>
        <p:nvSpPr>
          <p:cNvPr id="7" name="TextBox 6"/>
          <p:cNvSpPr txBox="1"/>
          <p:nvPr/>
        </p:nvSpPr>
        <p:spPr>
          <a:xfrm>
            <a:off x="8875714" y="5464634"/>
            <a:ext cx="2785426" cy="830997"/>
          </a:xfrm>
          <a:prstGeom prst="rect">
            <a:avLst/>
          </a:prstGeom>
          <a:noFill/>
        </p:spPr>
        <p:txBody>
          <a:bodyPr wrap="square" rtlCol="0">
            <a:spAutoFit/>
          </a:bodyPr>
          <a:lstStyle/>
          <a:p>
            <a:r>
              <a:rPr lang="en-GB" sz="1600" dirty="0" err="1" smtClean="0"/>
              <a:t>Lynndie</a:t>
            </a:r>
            <a:r>
              <a:rPr lang="en-GB" sz="1600" dirty="0" smtClean="0"/>
              <a:t> England (soldier; on the left) with prisoner (on the right)</a:t>
            </a:r>
            <a:endParaRPr lang="en-GB" sz="1600" dirty="0"/>
          </a:p>
        </p:txBody>
      </p:sp>
    </p:spTree>
    <p:extLst>
      <p:ext uri="{BB962C8B-B14F-4D97-AF65-F5344CB8AC3E}">
        <p14:creationId xmlns:p14="http://schemas.microsoft.com/office/powerpoint/2010/main" xmlns="" val="23048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additive="base">
                                        <p:cTn id="7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
                                            <p:txEl>
                                              <p:pRg st="13" end="13"/>
                                            </p:txEl>
                                          </p:spTgt>
                                        </p:tgtEl>
                                        <p:attrNameLst>
                                          <p:attrName>style.visibility</p:attrName>
                                        </p:attrNameLst>
                                      </p:cBhvr>
                                      <p:to>
                                        <p:strVal val="visible"/>
                                      </p:to>
                                    </p:set>
                                    <p:anim calcmode="lin" valueType="num">
                                      <p:cBhvr additive="base">
                                        <p:cTn id="8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 calcmode="lin" valueType="num">
                                      <p:cBhvr additive="base">
                                        <p:cTn id="8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t>Functionalism/ Marxism /Durkheim's Anomie and Dereglement on Good and Evil at Abu </a:t>
            </a:r>
            <a:r>
              <a:rPr lang="en-US" sz="3600" b="1" u="sng" dirty="0" err="1" smtClean="0"/>
              <a:t>Ghraib</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557213" y="1557338"/>
            <a:ext cx="10796587" cy="5300662"/>
          </a:xfrm>
        </p:spPr>
        <p:txBody>
          <a:bodyPr>
            <a:normAutofit/>
          </a:bodyPr>
          <a:lstStyle/>
          <a:p>
            <a:r>
              <a:rPr lang="en-US" u="sng" dirty="0" smtClean="0"/>
              <a:t>Functionalism:</a:t>
            </a:r>
          </a:p>
          <a:p>
            <a:pPr lvl="1"/>
            <a:r>
              <a:rPr lang="en-GB" dirty="0" smtClean="0"/>
              <a:t>"There can be no good without evil"</a:t>
            </a:r>
            <a:endParaRPr lang="en-US" dirty="0" smtClean="0"/>
          </a:p>
          <a:p>
            <a:pPr lvl="1"/>
            <a:r>
              <a:rPr lang="en-US" dirty="0" smtClean="0"/>
              <a:t>The evil acts are necessary in society to strengthen morality and recognize good.</a:t>
            </a:r>
          </a:p>
          <a:p>
            <a:pPr lvl="1"/>
            <a:r>
              <a:rPr lang="en-US" dirty="0" smtClean="0"/>
              <a:t> Anomie and Dereglement (Mestrovic &amp; Lorenzo, 2008).</a:t>
            </a:r>
          </a:p>
          <a:p>
            <a:pPr lvl="1"/>
            <a:r>
              <a:rPr lang="en-US" dirty="0" smtClean="0"/>
              <a:t>Durkheim's theory of anomie is based on the belief that there can be situations in society where pre-existing rules are no longer working regulations so individuals start acting outside what is considered ”normal” to the group. He calls this phenomenon </a:t>
            </a:r>
            <a:r>
              <a:rPr lang="en-US" dirty="0" err="1" smtClean="0"/>
              <a:t>Dérèglement</a:t>
            </a:r>
            <a:r>
              <a:rPr lang="en-US" dirty="0" smtClean="0"/>
              <a:t> (derangement) which can be seen as ”a rule that is a lack of rule” (Mestrovic  &amp; Lorenzo, 2008). </a:t>
            </a:r>
          </a:p>
          <a:p>
            <a:r>
              <a:rPr lang="en-US" u="sng" dirty="0" smtClean="0"/>
              <a:t>Marxism:</a:t>
            </a:r>
          </a:p>
          <a:p>
            <a:pPr lvl="1"/>
            <a:r>
              <a:rPr lang="en-US" dirty="0" smtClean="0"/>
              <a:t>There is no good or evil</a:t>
            </a:r>
          </a:p>
          <a:p>
            <a:pPr lvl="1"/>
            <a:r>
              <a:rPr lang="en-US" dirty="0" smtClean="0"/>
              <a:t>Everything serves  in favor of ruling class</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1"/>
            <a:ext cx="10415587" cy="1371600"/>
          </a:xfrm>
        </p:spPr>
        <p:txBody>
          <a:bodyPr>
            <a:normAutofit fontScale="90000"/>
          </a:bodyPr>
          <a:lstStyle/>
          <a:p>
            <a:r>
              <a:rPr lang="en-US" sz="3200" b="1" u="sng" dirty="0" smtClean="0"/>
              <a:t>Evil explained by Theory of Social Construction of Reality (Berger &amp; </a:t>
            </a:r>
            <a:r>
              <a:rPr lang="en-US" sz="3200" b="1" u="sng" dirty="0" err="1" smtClean="0"/>
              <a:t>Luckmann</a:t>
            </a:r>
            <a:r>
              <a:rPr lang="en-US" sz="3200" b="1" u="sng" dirty="0" smtClean="0"/>
              <a:t>, 1966) and Thomas Theorem  (1995)</a:t>
            </a:r>
            <a:endParaRPr lang="en-US" sz="3200" b="1" u="sng" dirty="0"/>
          </a:p>
        </p:txBody>
      </p:sp>
      <p:sp>
        <p:nvSpPr>
          <p:cNvPr id="3" name="Content Placeholder 2"/>
          <p:cNvSpPr>
            <a:spLocks noGrp="1"/>
          </p:cNvSpPr>
          <p:nvPr>
            <p:ph idx="1"/>
          </p:nvPr>
        </p:nvSpPr>
        <p:spPr>
          <a:xfrm>
            <a:off x="785813" y="1428750"/>
            <a:ext cx="11129962" cy="5157788"/>
          </a:xfrm>
        </p:spPr>
        <p:txBody>
          <a:bodyPr>
            <a:normAutofit/>
          </a:bodyPr>
          <a:lstStyle/>
          <a:p>
            <a:r>
              <a:rPr lang="en-US" dirty="0" smtClean="0"/>
              <a:t> Social Construction of reality theory argues that each person interprets what they see in a different way, forming an opinion or reaction based on the meaning or value they attach to an object, symbol, person, or interaction (cited in Berger &amp; </a:t>
            </a:r>
            <a:r>
              <a:rPr lang="en-US" dirty="0" err="1" smtClean="0"/>
              <a:t>Luckman</a:t>
            </a:r>
            <a:r>
              <a:rPr lang="en-US" dirty="0" smtClean="0"/>
              <a:t>, 1966, p.35)</a:t>
            </a:r>
          </a:p>
          <a:p>
            <a:r>
              <a:rPr lang="en-US" dirty="0" smtClean="0"/>
              <a:t> Evil behaviors became legal under the new circumstances of international terrorism.</a:t>
            </a:r>
          </a:p>
          <a:p>
            <a:r>
              <a:rPr lang="en-US" dirty="0" smtClean="0"/>
              <a:t>Solders of Abu </a:t>
            </a:r>
            <a:r>
              <a:rPr lang="en-US" dirty="0" err="1" smtClean="0"/>
              <a:t>Ghraib</a:t>
            </a:r>
            <a:r>
              <a:rPr lang="en-US" dirty="0" smtClean="0"/>
              <a:t> were agreed upon by authority to use brutal interrogation techniques to obtain valued information from the prisoners.</a:t>
            </a:r>
          </a:p>
          <a:p>
            <a:r>
              <a:rPr lang="en-US" dirty="0" smtClean="0"/>
              <a:t>New reality at Abu </a:t>
            </a:r>
            <a:r>
              <a:rPr lang="en-US" dirty="0" err="1" smtClean="0"/>
              <a:t>Ghraib</a:t>
            </a:r>
            <a:r>
              <a:rPr lang="en-US" dirty="0" smtClean="0"/>
              <a:t>: prisoners were seen evil because of international terrorism, therefore inhumanity and evil acts were used towards them.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255"/>
          </a:xfrm>
        </p:spPr>
        <p:txBody>
          <a:bodyPr>
            <a:normAutofit fontScale="90000"/>
          </a:bodyPr>
          <a:lstStyle/>
          <a:p>
            <a:pPr algn="ctr"/>
            <a:r>
              <a:rPr lang="en-US" sz="3600" b="1" u="sng" dirty="0" smtClean="0"/>
              <a:t>Thomas Theorem (1995)</a:t>
            </a:r>
            <a:endParaRPr lang="en-US" u="sng" dirty="0"/>
          </a:p>
        </p:txBody>
      </p:sp>
      <p:sp>
        <p:nvSpPr>
          <p:cNvPr id="3" name="Content Placeholder 2"/>
          <p:cNvSpPr>
            <a:spLocks noGrp="1"/>
          </p:cNvSpPr>
          <p:nvPr>
            <p:ph idx="1"/>
          </p:nvPr>
        </p:nvSpPr>
        <p:spPr>
          <a:xfrm>
            <a:off x="828675" y="914400"/>
            <a:ext cx="10525125" cy="5262563"/>
          </a:xfrm>
        </p:spPr>
        <p:txBody>
          <a:bodyPr/>
          <a:lstStyle/>
          <a:p>
            <a:endParaRPr lang="en-US" dirty="0" smtClean="0"/>
          </a:p>
          <a:p>
            <a:r>
              <a:rPr lang="en-US" dirty="0" smtClean="0"/>
              <a:t>In a socially constructed reality, when someone defines situation real, it becomes real to his consequences and leads to appropriate behaviour (cited in Merton, 1995, p. 380).</a:t>
            </a:r>
          </a:p>
          <a:p>
            <a:endParaRPr lang="en-US" dirty="0" smtClean="0"/>
          </a:p>
          <a:p>
            <a:r>
              <a:rPr lang="en-US" dirty="0" smtClean="0"/>
              <a:t>Solders had been acting evil, because the reality was socially constructed to act in a such way by legitimacy and authorization.</a:t>
            </a:r>
          </a:p>
          <a:p>
            <a:endParaRPr lang="en-US" dirty="0" smtClean="0"/>
          </a:p>
          <a:p>
            <a:r>
              <a:rPr lang="en-US" dirty="0" smtClean="0"/>
              <a:t>The guards shed personal accountability for their actions because were acting under the power of authority (ruling class).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883" y="91664"/>
            <a:ext cx="10515600" cy="1325563"/>
          </a:xfrm>
        </p:spPr>
        <p:txBody>
          <a:bodyPr/>
          <a:lstStyle/>
          <a:p>
            <a:pPr algn="ctr"/>
            <a:r>
              <a:rPr lang="en-GB" b="1" u="sng" dirty="0" smtClean="0"/>
              <a:t>Foucault: Disciplinary/Security Apparatuses</a:t>
            </a:r>
            <a:endParaRPr lang="en-GB" b="1" u="sng" dirty="0"/>
          </a:p>
        </p:txBody>
      </p:sp>
      <p:sp>
        <p:nvSpPr>
          <p:cNvPr id="3" name="Content Placeholder 2"/>
          <p:cNvSpPr>
            <a:spLocks noGrp="1"/>
          </p:cNvSpPr>
          <p:nvPr>
            <p:ph idx="1"/>
          </p:nvPr>
        </p:nvSpPr>
        <p:spPr>
          <a:xfrm>
            <a:off x="1749972" y="2289093"/>
            <a:ext cx="10515600" cy="4351338"/>
          </a:xfrm>
        </p:spPr>
        <p:txBody>
          <a:bodyPr>
            <a:normAutofit/>
          </a:bodyPr>
          <a:lstStyle/>
          <a:p>
            <a:r>
              <a:rPr lang="en-GB" sz="2000" dirty="0" smtClean="0"/>
              <a:t>Foucault argues that there are fundamental differences between disciplinary and security apparatuses of power</a:t>
            </a:r>
          </a:p>
          <a:p>
            <a:endParaRPr lang="en-GB" sz="2000" dirty="0"/>
          </a:p>
          <a:p>
            <a:r>
              <a:rPr lang="en-GB" sz="2000" i="1" dirty="0" smtClean="0"/>
              <a:t>“…discipline functions to the extent that it isolates a space, that it determines a segment. Discipline concentrates, focuses and encloses. The first action of discipline is in fact to circumscribe a space in which power and mechanisms of its power will function fully without limit.”</a:t>
            </a:r>
          </a:p>
          <a:p>
            <a:r>
              <a:rPr lang="en-GB" sz="2000" i="1" dirty="0" smtClean="0"/>
              <a:t>“Security apparatuses have the constant tendency to expand; they are centrifugal. New elements are constantly being integrated…Security therefore involves organising, or anyway allowing the development of even wider circuits.”</a:t>
            </a:r>
          </a:p>
          <a:p>
            <a:pPr marL="0" indent="0" algn="r">
              <a:buNone/>
            </a:pPr>
            <a:r>
              <a:rPr lang="en-GB" sz="2000" i="1" dirty="0" smtClean="0"/>
              <a:t> </a:t>
            </a:r>
            <a:r>
              <a:rPr lang="en-GB" sz="2000" dirty="0" smtClean="0"/>
              <a:t>(Foucault, 1977, cited </a:t>
            </a:r>
            <a:r>
              <a:rPr lang="en-GB" sz="2000" dirty="0"/>
              <a:t>in, Cation and </a:t>
            </a:r>
            <a:r>
              <a:rPr lang="en-GB" sz="2000" dirty="0" err="1"/>
              <a:t>Zacka</a:t>
            </a:r>
            <a:r>
              <a:rPr lang="en-GB" sz="2000" dirty="0"/>
              <a:t>, 2010, p.208)</a:t>
            </a:r>
            <a:endParaRPr lang="en-GB" sz="2000" i="1" dirty="0"/>
          </a:p>
          <a:p>
            <a:endParaRPr lang="en-GB" sz="2000" i="1" dirty="0"/>
          </a:p>
        </p:txBody>
      </p:sp>
      <p:pic>
        <p:nvPicPr>
          <p:cNvPr id="4" name="Picture 3"/>
          <p:cNvPicPr>
            <a:picLocks noChangeAspect="1"/>
          </p:cNvPicPr>
          <p:nvPr/>
        </p:nvPicPr>
        <p:blipFill>
          <a:blip r:embed="rId2"/>
          <a:stretch>
            <a:fillRect/>
          </a:stretch>
        </p:blipFill>
        <p:spPr>
          <a:xfrm>
            <a:off x="200845" y="545361"/>
            <a:ext cx="1625857" cy="2639273"/>
          </a:xfrm>
          <a:prstGeom prst="rect">
            <a:avLst/>
          </a:prstGeom>
        </p:spPr>
      </p:pic>
    </p:spTree>
    <p:extLst>
      <p:ext uri="{BB962C8B-B14F-4D97-AF65-F5344CB8AC3E}">
        <p14:creationId xmlns:p14="http://schemas.microsoft.com/office/powerpoint/2010/main" xmlns="" val="2607647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14" y="0"/>
            <a:ext cx="10515600" cy="1325563"/>
          </a:xfrm>
        </p:spPr>
        <p:txBody>
          <a:bodyPr>
            <a:normAutofit/>
          </a:bodyPr>
          <a:lstStyle/>
          <a:p>
            <a:pPr algn="ctr"/>
            <a:r>
              <a:rPr lang="en-GB" sz="3200" b="1" u="sng" dirty="0" smtClean="0"/>
              <a:t>Kant: Transcendent Ethic</a:t>
            </a:r>
            <a:endParaRPr lang="en-GB" sz="3200" b="1" u="sng" dirty="0"/>
          </a:p>
        </p:txBody>
      </p:sp>
      <p:sp>
        <p:nvSpPr>
          <p:cNvPr id="3" name="Content Placeholder 2"/>
          <p:cNvSpPr>
            <a:spLocks noGrp="1"/>
          </p:cNvSpPr>
          <p:nvPr>
            <p:ph idx="1"/>
          </p:nvPr>
        </p:nvSpPr>
        <p:spPr>
          <a:xfrm>
            <a:off x="1177159" y="3161932"/>
            <a:ext cx="10515600" cy="4351338"/>
          </a:xfrm>
        </p:spPr>
        <p:txBody>
          <a:bodyPr>
            <a:normAutofit/>
          </a:bodyPr>
          <a:lstStyle/>
          <a:p>
            <a:r>
              <a:rPr lang="en-GB" sz="2000" dirty="0" smtClean="0"/>
              <a:t>Kant’s notion of radical evil</a:t>
            </a:r>
          </a:p>
          <a:p>
            <a:endParaRPr lang="en-GB" sz="2000" dirty="0"/>
          </a:p>
          <a:p>
            <a:r>
              <a:rPr lang="en-GB" sz="2000" smtClean="0"/>
              <a:t>Two concepts</a:t>
            </a:r>
            <a:r>
              <a:rPr lang="en-GB" sz="2000" dirty="0" smtClean="0"/>
              <a:t>: ‘roots’ and ‘exemplary’ </a:t>
            </a:r>
          </a:p>
          <a:p>
            <a:endParaRPr lang="en-GB" sz="2000" dirty="0"/>
          </a:p>
          <a:p>
            <a:r>
              <a:rPr lang="en-GB" sz="2000" i="1" dirty="0" smtClean="0"/>
              <a:t>“A Kantian or transcendent notion of good and evil informs contemporary rights discourse when it speaks of ‘human rights’ of one sort or another whose violation must be punished by ‘international law’. Ethics in this view is supposedly derived from a priori and anyone who challenges its universality must be ‘backwards’.” </a:t>
            </a:r>
            <a:r>
              <a:rPr lang="en-GB" sz="2000" dirty="0" smtClean="0"/>
              <a:t>(reference)</a:t>
            </a:r>
            <a:endParaRPr lang="en-GB" sz="2000" i="1" dirty="0"/>
          </a:p>
        </p:txBody>
      </p:sp>
      <p:pic>
        <p:nvPicPr>
          <p:cNvPr id="4" name="Picture 3"/>
          <p:cNvPicPr>
            <a:picLocks noChangeAspect="1"/>
          </p:cNvPicPr>
          <p:nvPr/>
        </p:nvPicPr>
        <p:blipFill>
          <a:blip r:embed="rId2" cstate="print"/>
          <a:stretch>
            <a:fillRect/>
          </a:stretch>
        </p:blipFill>
        <p:spPr>
          <a:xfrm>
            <a:off x="0" y="289869"/>
            <a:ext cx="2734959" cy="2674047"/>
          </a:xfrm>
          <a:prstGeom prst="rect">
            <a:avLst/>
          </a:prstGeom>
        </p:spPr>
      </p:pic>
      <p:pic>
        <p:nvPicPr>
          <p:cNvPr id="5" name="Picture 4"/>
          <p:cNvPicPr>
            <a:picLocks noChangeAspect="1"/>
          </p:cNvPicPr>
          <p:nvPr/>
        </p:nvPicPr>
        <p:blipFill>
          <a:blip r:embed="rId3"/>
          <a:stretch>
            <a:fillRect/>
          </a:stretch>
        </p:blipFill>
        <p:spPr>
          <a:xfrm>
            <a:off x="8502869" y="289869"/>
            <a:ext cx="3689131" cy="2905275"/>
          </a:xfrm>
          <a:prstGeom prst="rect">
            <a:avLst/>
          </a:prstGeom>
        </p:spPr>
      </p:pic>
    </p:spTree>
    <p:extLst>
      <p:ext uri="{BB962C8B-B14F-4D97-AF65-F5344CB8AC3E}">
        <p14:creationId xmlns:p14="http://schemas.microsoft.com/office/powerpoint/2010/main" xmlns="" val="2887246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38349" y="539646"/>
            <a:ext cx="8360471" cy="704539"/>
          </a:xfrm>
        </p:spPr>
        <p:txBody>
          <a:bodyPr>
            <a:normAutofit/>
          </a:bodyPr>
          <a:lstStyle/>
          <a:p>
            <a:r>
              <a:rPr lang="en-GB" sz="3200" b="1" u="sng" dirty="0"/>
              <a:t>Moral dilemma, media and propaganda</a:t>
            </a:r>
            <a:endParaRPr lang="en-GB" sz="3200" u="sng" dirty="0"/>
          </a:p>
        </p:txBody>
      </p:sp>
      <p:sp>
        <p:nvSpPr>
          <p:cNvPr id="3" name="Tartalom helye 2"/>
          <p:cNvSpPr>
            <a:spLocks noGrp="1"/>
          </p:cNvSpPr>
          <p:nvPr>
            <p:ph idx="1"/>
          </p:nvPr>
        </p:nvSpPr>
        <p:spPr>
          <a:xfrm>
            <a:off x="1383631" y="1556792"/>
            <a:ext cx="9289366" cy="4858998"/>
          </a:xfrm>
        </p:spPr>
        <p:txBody>
          <a:bodyPr>
            <a:noAutofit/>
          </a:bodyPr>
          <a:lstStyle/>
          <a:p>
            <a:pPr>
              <a:spcAft>
                <a:spcPts val="500"/>
              </a:spcAft>
              <a:buNone/>
            </a:pPr>
            <a:r>
              <a:rPr lang="en-GB" sz="2000" dirty="0" smtClean="0">
                <a:latin typeface="Arial" pitchFamily="34" charset="0"/>
                <a:cs typeface="Arial" pitchFamily="34" charset="0"/>
              </a:rPr>
              <a:t>Kant </a:t>
            </a:r>
            <a:r>
              <a:rPr lang="en-GB" sz="2000" dirty="0">
                <a:latin typeface="Arial" pitchFamily="34" charset="0"/>
                <a:cs typeface="Arial" pitchFamily="34" charset="0"/>
              </a:rPr>
              <a:t>believes, religion should be an example of the </a:t>
            </a:r>
            <a:r>
              <a:rPr lang="en-GB" sz="2000" b="1" dirty="0">
                <a:latin typeface="Arial" pitchFamily="34" charset="0"/>
                <a:cs typeface="Arial" pitchFamily="34" charset="0"/>
              </a:rPr>
              <a:t>obedience to the moral law.        </a:t>
            </a:r>
            <a:r>
              <a:rPr lang="en-GB" sz="2000" b="1" dirty="0" smtClean="0">
                <a:latin typeface="Arial" pitchFamily="34" charset="0"/>
                <a:cs typeface="Arial" pitchFamily="34" charset="0"/>
              </a:rPr>
              <a:t>                                              </a:t>
            </a:r>
            <a:r>
              <a:rPr lang="en-GB" sz="2000" dirty="0" smtClean="0">
                <a:latin typeface="Arial" pitchFamily="34" charset="0"/>
                <a:cs typeface="Arial" pitchFamily="34" charset="0"/>
              </a:rPr>
              <a:t>(</a:t>
            </a:r>
            <a:r>
              <a:rPr lang="en-GB" sz="2000" dirty="0">
                <a:latin typeface="Arial" pitchFamily="34" charset="0"/>
                <a:cs typeface="Arial" pitchFamily="34" charset="0"/>
              </a:rPr>
              <a:t>Internet </a:t>
            </a:r>
            <a:r>
              <a:rPr lang="en-GB" sz="2000" dirty="0" err="1">
                <a:latin typeface="Arial" pitchFamily="34" charset="0"/>
                <a:cs typeface="Arial" pitchFamily="34" charset="0"/>
              </a:rPr>
              <a:t>Encyclopedia</a:t>
            </a:r>
            <a:r>
              <a:rPr lang="en-GB" sz="2000" dirty="0">
                <a:latin typeface="Arial" pitchFamily="34" charset="0"/>
                <a:cs typeface="Arial" pitchFamily="34" charset="0"/>
              </a:rPr>
              <a:t> of Philosophy</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a:p>
            <a:pPr lvl="0">
              <a:spcAft>
                <a:spcPts val="500"/>
              </a:spcAft>
              <a:buNone/>
            </a:pPr>
            <a:r>
              <a:rPr lang="en-GB" sz="2000" dirty="0">
                <a:latin typeface="Arial" pitchFamily="34" charset="0"/>
                <a:cs typeface="Arial" pitchFamily="34" charset="0"/>
              </a:rPr>
              <a:t> </a:t>
            </a:r>
            <a:r>
              <a:rPr lang="hu-HU" sz="2000" dirty="0">
                <a:latin typeface="Arial" pitchFamily="34" charset="0"/>
                <a:cs typeface="Arial" pitchFamily="34" charset="0"/>
              </a:rPr>
              <a:t>It </a:t>
            </a:r>
            <a:r>
              <a:rPr lang="en-US" sz="2000" dirty="0">
                <a:latin typeface="Arial" pitchFamily="34" charset="0"/>
                <a:cs typeface="Arial" pitchFamily="34" charset="0"/>
              </a:rPr>
              <a:t>can be argued that </a:t>
            </a:r>
            <a:r>
              <a:rPr lang="en-US" sz="2000" dirty="0" smtClean="0">
                <a:latin typeface="Arial" pitchFamily="34" charset="0"/>
                <a:cs typeface="Arial" pitchFamily="34" charset="0"/>
              </a:rPr>
              <a:t>soldiers </a:t>
            </a:r>
            <a:r>
              <a:rPr lang="en-US" sz="2000" dirty="0">
                <a:latin typeface="Arial" pitchFamily="34" charset="0"/>
                <a:cs typeface="Arial" pitchFamily="34" charset="0"/>
              </a:rPr>
              <a:t>in Abu </a:t>
            </a:r>
            <a:r>
              <a:rPr lang="en-US" sz="2000" dirty="0" smtClean="0">
                <a:latin typeface="Arial" pitchFamily="34" charset="0"/>
                <a:cs typeface="Arial" pitchFamily="34" charset="0"/>
              </a:rPr>
              <a:t>Ghraib </a:t>
            </a:r>
            <a:r>
              <a:rPr lang="en-US" sz="2000" dirty="0">
                <a:latin typeface="Arial" pitchFamily="34" charset="0"/>
                <a:cs typeface="Arial" pitchFamily="34" charset="0"/>
              </a:rPr>
              <a:t>were in a moral dilemma: </a:t>
            </a:r>
            <a:endParaRPr lang="en-US" sz="2000" dirty="0" smtClean="0">
              <a:latin typeface="Arial" pitchFamily="34" charset="0"/>
              <a:cs typeface="Arial" pitchFamily="34" charset="0"/>
            </a:endParaRPr>
          </a:p>
          <a:p>
            <a:pPr marL="588600" indent="-457200">
              <a:spcAft>
                <a:spcPts val="500"/>
              </a:spcAft>
              <a:buFont typeface="+mj-lt"/>
              <a:buAutoNum type="arabicPeriod"/>
            </a:pPr>
            <a:r>
              <a:rPr lang="en-US" sz="2000" dirty="0" smtClean="0">
                <a:latin typeface="Arial" pitchFamily="34" charset="0"/>
                <a:cs typeface="Arial" pitchFamily="34" charset="0"/>
              </a:rPr>
              <a:t>High trust in the government that exists to secure social order (Gushe, 2014).</a:t>
            </a:r>
            <a:endParaRPr lang="en-US" sz="2000" dirty="0">
              <a:latin typeface="Arial" pitchFamily="34" charset="0"/>
              <a:cs typeface="Arial" pitchFamily="34" charset="0"/>
            </a:endParaRPr>
          </a:p>
          <a:p>
            <a:pPr marL="588600" indent="-457200">
              <a:spcAft>
                <a:spcPts val="500"/>
              </a:spcAft>
              <a:buFont typeface="+mj-lt"/>
              <a:buAutoNum type="arabicPeriod"/>
            </a:pPr>
            <a:r>
              <a:rPr lang="en-GB" sz="2000" dirty="0">
                <a:latin typeface="Arial" pitchFamily="34" charset="0"/>
                <a:cs typeface="Arial" pitchFamily="34" charset="0"/>
              </a:rPr>
              <a:t>After 9/11 </a:t>
            </a:r>
            <a:r>
              <a:rPr lang="hu-HU" sz="2000" dirty="0">
                <a:latin typeface="Arial" pitchFamily="34" charset="0"/>
                <a:cs typeface="Arial" pitchFamily="34" charset="0"/>
              </a:rPr>
              <a:t>t</a:t>
            </a:r>
            <a:r>
              <a:rPr lang="en-GB" sz="2000" dirty="0">
                <a:latin typeface="Arial" pitchFamily="34" charset="0"/>
                <a:cs typeface="Arial" pitchFamily="34" charset="0"/>
              </a:rPr>
              <a:t>he</a:t>
            </a:r>
            <a:r>
              <a:rPr lang="hu-HU" sz="2000" dirty="0">
                <a:latin typeface="Arial" pitchFamily="34" charset="0"/>
                <a:cs typeface="Arial" pitchFamily="34" charset="0"/>
              </a:rPr>
              <a:t> </a:t>
            </a:r>
            <a:r>
              <a:rPr lang="en-GB" sz="2000" dirty="0">
                <a:latin typeface="Arial" pitchFamily="34" charset="0"/>
                <a:cs typeface="Arial" pitchFamily="34" charset="0"/>
              </a:rPr>
              <a:t>media</a:t>
            </a:r>
            <a:r>
              <a:rPr lang="hu-HU" sz="2000" dirty="0">
                <a:latin typeface="Arial" pitchFamily="34" charset="0"/>
                <a:cs typeface="Arial" pitchFamily="34" charset="0"/>
              </a:rPr>
              <a:t> </a:t>
            </a:r>
            <a:r>
              <a:rPr lang="en-GB" sz="2000" dirty="0">
                <a:latin typeface="Arial" pitchFamily="34" charset="0"/>
                <a:cs typeface="Arial" pitchFamily="34" charset="0"/>
              </a:rPr>
              <a:t>representation</a:t>
            </a:r>
            <a:r>
              <a:rPr lang="hu-HU" sz="2000" dirty="0">
                <a:latin typeface="Arial" pitchFamily="34" charset="0"/>
                <a:cs typeface="Arial" pitchFamily="34" charset="0"/>
              </a:rPr>
              <a:t> of </a:t>
            </a:r>
            <a:r>
              <a:rPr lang="en-GB" sz="2000" dirty="0">
                <a:latin typeface="Arial" pitchFamily="34" charset="0"/>
                <a:cs typeface="Arial" pitchFamily="34" charset="0"/>
              </a:rPr>
              <a:t>the USA was</a:t>
            </a:r>
            <a:r>
              <a:rPr lang="hu-HU" sz="2000" dirty="0">
                <a:latin typeface="Arial" pitchFamily="34" charset="0"/>
                <a:cs typeface="Arial" pitchFamily="34" charset="0"/>
              </a:rPr>
              <a:t> </a:t>
            </a:r>
            <a:r>
              <a:rPr lang="en-GB" sz="2000" dirty="0">
                <a:latin typeface="Arial" pitchFamily="34" charset="0"/>
                <a:cs typeface="Arial" pitchFamily="34" charset="0"/>
              </a:rPr>
              <a:t>that</a:t>
            </a:r>
            <a:r>
              <a:rPr lang="hu-HU" sz="2000" dirty="0">
                <a:latin typeface="Arial" pitchFamily="34" charset="0"/>
                <a:cs typeface="Arial" pitchFamily="34" charset="0"/>
              </a:rPr>
              <a:t> </a:t>
            </a:r>
            <a:r>
              <a:rPr lang="en-GB" sz="2000" dirty="0">
                <a:latin typeface="Arial" pitchFamily="34" charset="0"/>
                <a:cs typeface="Arial" pitchFamily="34" charset="0"/>
              </a:rPr>
              <a:t>they</a:t>
            </a:r>
            <a:r>
              <a:rPr lang="hu-HU" sz="2000" dirty="0">
                <a:latin typeface="Arial" pitchFamily="34" charset="0"/>
                <a:cs typeface="Arial" pitchFamily="34" charset="0"/>
              </a:rPr>
              <a:t> </a:t>
            </a:r>
            <a:r>
              <a:rPr lang="en-GB" sz="2000" dirty="0">
                <a:latin typeface="Arial" pitchFamily="34" charset="0"/>
                <a:cs typeface="Arial" pitchFamily="34" charset="0"/>
              </a:rPr>
              <a:t>are</a:t>
            </a:r>
            <a:r>
              <a:rPr lang="hu-HU" sz="2000" dirty="0">
                <a:latin typeface="Arial" pitchFamily="34" charset="0"/>
                <a:cs typeface="Arial" pitchFamily="34" charset="0"/>
              </a:rPr>
              <a:t> </a:t>
            </a:r>
            <a:r>
              <a:rPr lang="en-GB" sz="2000" b="1" dirty="0">
                <a:latin typeface="Arial" pitchFamily="34" charset="0"/>
                <a:cs typeface="Arial" pitchFamily="34" charset="0"/>
              </a:rPr>
              <a:t>"fighting global evil"</a:t>
            </a:r>
            <a:r>
              <a:rPr lang="en-GB" sz="2000" dirty="0">
                <a:latin typeface="Arial" pitchFamily="34" charset="0"/>
                <a:cs typeface="Arial" pitchFamily="34" charset="0"/>
              </a:rPr>
              <a:t> in the name of </a:t>
            </a:r>
            <a:r>
              <a:rPr lang="en-GB" sz="2000" dirty="0" smtClean="0">
                <a:latin typeface="Arial" pitchFamily="34" charset="0"/>
                <a:cs typeface="Arial" pitchFamily="34" charset="0"/>
              </a:rPr>
              <a:t>freedom.               (</a:t>
            </a:r>
            <a:r>
              <a:rPr lang="en-GB" sz="2000" dirty="0">
                <a:latin typeface="Arial" pitchFamily="34" charset="0"/>
                <a:cs typeface="Arial" pitchFamily="34" charset="0"/>
              </a:rPr>
              <a:t>Dews, 2007, p. 2)</a:t>
            </a:r>
          </a:p>
          <a:p>
            <a:pPr marL="1080000">
              <a:spcAft>
                <a:spcPts val="500"/>
              </a:spcAft>
            </a:pPr>
            <a:r>
              <a:rPr lang="en-US" sz="2000" dirty="0">
                <a:latin typeface="Arial" pitchFamily="34" charset="0"/>
                <a:cs typeface="Arial" pitchFamily="34" charset="0"/>
              </a:rPr>
              <a:t>As the media is owned by the people with power, </a:t>
            </a:r>
            <a:r>
              <a:rPr lang="en-US" sz="2000" dirty="0" smtClean="0">
                <a:latin typeface="Arial" pitchFamily="34" charset="0"/>
                <a:cs typeface="Arial" pitchFamily="34" charset="0"/>
              </a:rPr>
              <a:t>they </a:t>
            </a:r>
            <a:r>
              <a:rPr lang="en-US" sz="2000" dirty="0">
                <a:latin typeface="Arial" pitchFamily="34" charset="0"/>
                <a:cs typeface="Arial" pitchFamily="34" charset="0"/>
              </a:rPr>
              <a:t>can use it  as a tool to achieve their </a:t>
            </a:r>
            <a:r>
              <a:rPr lang="en-US" sz="2000" dirty="0" smtClean="0">
                <a:latin typeface="Arial" pitchFamily="34" charset="0"/>
                <a:cs typeface="Arial" pitchFamily="34" charset="0"/>
              </a:rPr>
              <a:t>goals </a:t>
            </a:r>
            <a:r>
              <a:rPr lang="en-US" sz="2000" dirty="0">
                <a:latin typeface="Arial" pitchFamily="34" charset="0"/>
                <a:cs typeface="Arial" pitchFamily="34" charset="0"/>
              </a:rPr>
              <a:t>(e.g. to attack Iraq) and also to free themselves of the responsibility of their evil </a:t>
            </a:r>
            <a:r>
              <a:rPr lang="en-US" sz="2000" dirty="0" smtClean="0">
                <a:latin typeface="Arial" pitchFamily="34" charset="0"/>
                <a:cs typeface="Arial" pitchFamily="34" charset="0"/>
              </a:rPr>
              <a:t>acts.</a:t>
            </a:r>
          </a:p>
          <a:p>
            <a:pPr>
              <a:spcAft>
                <a:spcPts val="500"/>
              </a:spcAft>
              <a:buNone/>
            </a:pPr>
            <a:r>
              <a:rPr lang="en-GB" sz="2000" dirty="0" smtClean="0">
                <a:latin typeface="Arial" pitchFamily="34" charset="0"/>
                <a:cs typeface="Arial" pitchFamily="34" charset="0"/>
              </a:rPr>
              <a:t>Kant (1971/1797), Mill (1979/1861) and Ross (1930, 1939) - </a:t>
            </a:r>
            <a:r>
              <a:rPr lang="en-GB" sz="2000" b="1" dirty="0" smtClean="0">
                <a:latin typeface="Arial" pitchFamily="34" charset="0"/>
                <a:cs typeface="Arial" pitchFamily="34" charset="0"/>
              </a:rPr>
              <a:t>adequate moral theory should not allow genuine moral dilemmas</a:t>
            </a:r>
            <a:r>
              <a:rPr lang="en-GB" sz="2000" dirty="0" smtClean="0">
                <a:latin typeface="Arial" pitchFamily="34" charset="0"/>
                <a:cs typeface="Arial" pitchFamily="34" charset="0"/>
              </a:rPr>
              <a:t>. </a:t>
            </a:r>
          </a:p>
          <a:p>
            <a:pPr algn="r">
              <a:spcAft>
                <a:spcPts val="500"/>
              </a:spcAft>
              <a:buNone/>
            </a:pPr>
            <a:r>
              <a:rPr lang="en-US" sz="2000" dirty="0" smtClean="0">
                <a:latin typeface="Arial" pitchFamily="34" charset="0"/>
                <a:cs typeface="Arial" pitchFamily="34" charset="0"/>
              </a:rPr>
              <a:t>(Stanford </a:t>
            </a:r>
            <a:r>
              <a:rPr lang="en-GB" sz="2000" dirty="0" err="1" smtClean="0">
                <a:latin typeface="Arial" pitchFamily="34" charset="0"/>
                <a:cs typeface="Arial" pitchFamily="34" charset="0"/>
              </a:rPr>
              <a:t>Encyclopedia</a:t>
            </a:r>
            <a:r>
              <a:rPr lang="en-GB" sz="2000" dirty="0" smtClean="0">
                <a:latin typeface="Arial" pitchFamily="34" charset="0"/>
                <a:cs typeface="Arial" pitchFamily="34" charset="0"/>
              </a:rPr>
              <a:t> of Philosophy)</a:t>
            </a:r>
            <a:endParaRPr lang="en-US" sz="2000" dirty="0" smtClean="0">
              <a:latin typeface="Arial" pitchFamily="34" charset="0"/>
              <a:cs typeface="Arial" pitchFamily="34" charset="0"/>
            </a:endParaRPr>
          </a:p>
          <a:p>
            <a:endParaRPr lang="en-GB" sz="2000" dirty="0">
              <a:latin typeface="Arial" pitchFamily="34" charset="0"/>
              <a:cs typeface="Arial" pitchFamily="34" charset="0"/>
            </a:endParaRPr>
          </a:p>
        </p:txBody>
      </p:sp>
    </p:spTree>
    <p:extLst>
      <p:ext uri="{BB962C8B-B14F-4D97-AF65-F5344CB8AC3E}">
        <p14:creationId xmlns:p14="http://schemas.microsoft.com/office/powerpoint/2010/main" xmlns="" val="2140189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1701</Words>
  <Application>Microsoft Office PowerPoint</Application>
  <PresentationFormat>Egyéni</PresentationFormat>
  <Paragraphs>117</Paragraphs>
  <Slides>12</Slides>
  <Notes>5</Notes>
  <HiddenSlides>0</HiddenSlides>
  <MMClips>0</MMClips>
  <ScaleCrop>false</ScaleCrop>
  <HeadingPairs>
    <vt:vector size="4" baseType="variant">
      <vt:variant>
        <vt:lpstr>Téma</vt:lpstr>
      </vt:variant>
      <vt:variant>
        <vt:i4>1</vt:i4>
      </vt:variant>
      <vt:variant>
        <vt:lpstr>Diacímek</vt:lpstr>
      </vt:variant>
      <vt:variant>
        <vt:i4>12</vt:i4>
      </vt:variant>
    </vt:vector>
  </HeadingPairs>
  <TitlesOfParts>
    <vt:vector size="13" baseType="lpstr">
      <vt:lpstr>Office Theme</vt:lpstr>
      <vt:lpstr>Concepts of Evil Explained Through Abu Ghraib   Prison Abuse</vt:lpstr>
      <vt:lpstr>Abu Ghraib: An Introduction</vt:lpstr>
      <vt:lpstr>Leibniz VS Descartes: Do Humans Have Free Will To Punish Others?</vt:lpstr>
      <vt:lpstr>Functionalism/ Marxism /Durkheim's Anomie and Dereglement on Good and Evil at Abu Ghraib </vt:lpstr>
      <vt:lpstr>Evil explained by Theory of Social Construction of Reality (Berger &amp; Luckmann, 1966) and Thomas Theorem  (1995)</vt:lpstr>
      <vt:lpstr>Thomas Theorem (1995)</vt:lpstr>
      <vt:lpstr>Foucault: Disciplinary/Security Apparatuses</vt:lpstr>
      <vt:lpstr>Kant: Transcendent Ethic</vt:lpstr>
      <vt:lpstr>Moral dilemma, media and propaganda</vt:lpstr>
      <vt:lpstr>Obedience to authority</vt:lpstr>
      <vt:lpstr>Concepts of Evil Explained Through Abu Ghraib   Prison Abuse</vt:lpstr>
      <vt:lpstr>References:</vt:lpstr>
    </vt:vector>
  </TitlesOfParts>
  <Company>Norfolk Educational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Punishment Evil? Abu-Gharib</dc:title>
  <dc:creator>Grey, Piers</dc:creator>
  <cp:lastModifiedBy>Ervin</cp:lastModifiedBy>
  <cp:revision>87</cp:revision>
  <dcterms:created xsi:type="dcterms:W3CDTF">2016-04-25T14:36:51Z</dcterms:created>
  <dcterms:modified xsi:type="dcterms:W3CDTF">2017-08-30T20:42:50Z</dcterms:modified>
</cp:coreProperties>
</file>